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35081-3A1C-4E92-B205-0398DC4CC8D9}" type="datetimeFigureOut">
              <a:rPr lang="ru-RU" smtClean="0"/>
              <a:pPr/>
              <a:t>07.06.2022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71330-DBC8-4A81-AA53-4F1CC40D7A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171451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Виды и жанры изобразительного искусства</a:t>
            </a:r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728"/>
            <a:ext cx="6400800" cy="500066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786058"/>
            <a:ext cx="307183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08135">
            <a:off x="637431" y="2744653"/>
            <a:ext cx="2000264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22584">
            <a:off x="6202689" y="2827095"/>
            <a:ext cx="2537158" cy="2904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i="1" dirty="0" smtClean="0"/>
              <a:t>« Искусство- самый прекрасный, самый строгий, самый радостный и благой символ извечного , не подвластного стремления человека к добру, к истине и совершенству»</a:t>
            </a:r>
          </a:p>
          <a:p>
            <a:pPr>
              <a:buNone/>
            </a:pPr>
            <a:r>
              <a:rPr lang="ru-RU" sz="4400" i="1" dirty="0" smtClean="0"/>
              <a:t>                                     Томас Манн</a:t>
            </a:r>
            <a:endParaRPr lang="ru-RU" sz="44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357166"/>
            <a:ext cx="3429024" cy="61436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</a:rPr>
              <a:t>Искусство</a:t>
            </a:r>
            <a:r>
              <a:rPr lang="ru-RU" sz="2800" i="1" dirty="0" smtClean="0">
                <a:solidFill>
                  <a:schemeClr val="bg2">
                    <a:lumMod val="10000"/>
                  </a:schemeClr>
                </a:solidFill>
              </a:rPr>
              <a:t> ( от старославянского слова искоусити) – это художественное творчество в целом. Когда говорят о видах искусства, имеют в виду различные произведения, которые могут быть объединены  по какому-то общему для них признаку.</a:t>
            </a:r>
          </a:p>
          <a:p>
            <a:pPr>
              <a:buNone/>
            </a:pP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10" descr="ШИШКИН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20" y="285728"/>
            <a:ext cx="3500462" cy="3357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5720" y="4143380"/>
            <a:ext cx="3500462" cy="2538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http://www.tretyakovgallery.ru/pictures/0/03/033387bf7caddfad9aae6843b35dd75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2071678"/>
            <a:ext cx="2357454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Виды изобразительного искусства:</a:t>
            </a:r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71490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Живопись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Графика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Скульптура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Архитектура</a:t>
            </a:r>
          </a:p>
          <a:p>
            <a:pPr marL="514350" indent="-514350">
              <a:buAutoNum type="arabicPeriod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Декоративно-прикладное искусство</a:t>
            </a:r>
            <a:endParaRPr lang="ru-RU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14488"/>
            <a:ext cx="3714776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654032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Живопись</a:t>
            </a:r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53578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smtClean="0">
                <a:latin typeface="+mj-lt"/>
              </a:rPr>
              <a:t>     </a:t>
            </a:r>
            <a:r>
              <a:rPr lang="ru-RU" b="1" i="1" dirty="0" smtClean="0">
                <a:latin typeface="+mj-lt"/>
              </a:rPr>
              <a:t>Живопись</a:t>
            </a:r>
            <a:r>
              <a:rPr lang="ru-RU" i="1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- </a:t>
            </a:r>
            <a:r>
              <a:rPr lang="ru-RU" b="1" dirty="0">
                <a:solidFill>
                  <a:srgbClr val="CC3399"/>
                </a:solidFill>
                <a:latin typeface="+mj-lt"/>
              </a:rPr>
              <a:t> </a:t>
            </a:r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вид изобразительного искусства , заключающийся в создании картин, живописных полотен, наиболее полно отражающих действительность. Это произведения искусства, выполненные красками (темперными, масляными, гуашевыми, акварельными и др.), нанесенными на какую-либо твердую поверхность .</a:t>
            </a:r>
          </a:p>
          <a:p>
            <a:endParaRPr lang="ru-RU" dirty="0"/>
          </a:p>
        </p:txBody>
      </p:sp>
      <p:pic>
        <p:nvPicPr>
          <p:cNvPr id="5" name="Picture 4" descr="Файл:Дега. Голубые танцовщиц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285728"/>
            <a:ext cx="364333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Файл:Quietness (watercolor painting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857628"/>
            <a:ext cx="4143404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143116"/>
            <a:ext cx="2709875" cy="207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28860" y="274638"/>
            <a:ext cx="6257940" cy="72547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Живопись</a:t>
            </a:r>
            <a:endParaRPr lang="ru-RU" dirty="0"/>
          </a:p>
        </p:txBody>
      </p:sp>
      <p:pic>
        <p:nvPicPr>
          <p:cNvPr id="7" name="Picture 10" descr="ВЕЛАСКЕС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214290"/>
            <a:ext cx="2808288" cy="2551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1" descr="ШИШКИН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57158" y="4143380"/>
            <a:ext cx="3994150" cy="244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4"/>
          <a:srcRect l="13176" t="1401" r="4376" b="13208"/>
          <a:stretch>
            <a:fillRect/>
          </a:stretch>
        </p:blipFill>
        <p:spPr bwMode="auto">
          <a:xfrm>
            <a:off x="4929190" y="1142984"/>
            <a:ext cx="3857652" cy="5438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 descr="БОЯРЫНЯ МОРОЗОВ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1500166" y="1857364"/>
            <a:ext cx="4500594" cy="2586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28860" y="274638"/>
            <a:ext cx="5715040" cy="1143000"/>
          </a:xfrm>
        </p:spPr>
        <p:txBody>
          <a:bodyPr/>
          <a:lstStyle/>
          <a:p>
            <a:r>
              <a:rPr lang="ru-RU" b="1" i="1" dirty="0" smtClean="0"/>
              <a:t>Графика</a:t>
            </a:r>
            <a:endParaRPr lang="ru-RU" b="1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500694" y="1285860"/>
            <a:ext cx="3186106" cy="53578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i="1" dirty="0" smtClean="0">
                <a:solidFill>
                  <a:schemeClr val="bg2">
                    <a:lumMod val="10000"/>
                  </a:schemeClr>
                </a:solidFill>
              </a:rPr>
              <a:t>   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Графика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– вид изобразительного искусства, связанный с изображением на плоскости. Главные средства изображения – штрих, пятно, линия, тон. В графике принимают участие обычно два контрастных цвета (например: черный и белый, коричневый и охристый и др. )</a:t>
            </a:r>
          </a:p>
          <a:p>
            <a:endParaRPr lang="ru-RU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Picture 4" descr="Файл:Rembrandt The Hundred Guilder 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4500594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Файл:Michelangelo liby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2714644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 descr="Файл:Favorsky Egeria Muratov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1714488"/>
            <a:ext cx="3752843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4643438" cy="868346"/>
          </a:xfrm>
        </p:spPr>
        <p:txBody>
          <a:bodyPr/>
          <a:lstStyle/>
          <a:p>
            <a:r>
              <a:rPr lang="ru-RU" b="1" i="1" dirty="0" smtClean="0"/>
              <a:t>Графика: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85720" y="3286124"/>
            <a:ext cx="3929090" cy="321471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</a:pPr>
            <a:r>
              <a:rPr lang="ru-RU" sz="2400" i="1" dirty="0" smtClean="0"/>
              <a:t>   </a:t>
            </a:r>
            <a:r>
              <a:rPr lang="ru-RU" sz="2400" b="1" i="1" dirty="0" smtClean="0"/>
              <a:t>Печатные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/>
              <a:t>художественные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/>
              <a:t>изображения: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/>
              <a:t>-</a:t>
            </a:r>
            <a:r>
              <a:rPr lang="ru-RU" sz="2400" i="1" dirty="0" smtClean="0"/>
              <a:t> </a:t>
            </a:r>
            <a:r>
              <a:rPr lang="ru-RU" sz="2400" b="1" i="1" dirty="0" smtClean="0"/>
              <a:t>ксилография</a:t>
            </a:r>
            <a:r>
              <a:rPr lang="ru-RU" sz="2400" i="1" dirty="0" smtClean="0"/>
              <a:t> – гравюра на дереве,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/>
              <a:t>- офорт </a:t>
            </a:r>
            <a:r>
              <a:rPr lang="ru-RU" sz="2400" i="1" dirty="0" smtClean="0"/>
              <a:t>– гравюра на металле,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/>
              <a:t>-</a:t>
            </a:r>
            <a:r>
              <a:rPr lang="ru-RU" sz="2400" i="1" dirty="0" smtClean="0"/>
              <a:t> </a:t>
            </a:r>
            <a:r>
              <a:rPr lang="ru-RU" sz="2400" b="1" i="1" dirty="0" smtClean="0"/>
              <a:t>линогравюра</a:t>
            </a:r>
            <a:r>
              <a:rPr lang="ru-RU" sz="2400" i="1" dirty="0" smtClean="0"/>
              <a:t> – гравюра на линолеуме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14422"/>
            <a:ext cx="3214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i="1" dirty="0" smtClean="0"/>
              <a:t>   </a:t>
            </a:r>
            <a:r>
              <a:rPr lang="ru-RU" sz="2400" b="1" i="1" dirty="0" smtClean="0"/>
              <a:t>Рисунок</a:t>
            </a:r>
            <a:r>
              <a:rPr lang="ru-RU" sz="2400" i="1" dirty="0" smtClean="0"/>
              <a:t>, выполненный с       помощью карандаша, угля, пера и туши, сангины</a:t>
            </a:r>
          </a:p>
        </p:txBody>
      </p:sp>
      <p:pic>
        <p:nvPicPr>
          <p:cNvPr id="8" name="Picture 4" descr="img6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000108"/>
            <a:ext cx="2428892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img683"/>
          <p:cNvPicPr>
            <a:picLocks noChangeAspect="1" noChangeArrowheads="1"/>
          </p:cNvPicPr>
          <p:nvPr/>
        </p:nvPicPr>
        <p:blipFill>
          <a:blip r:embed="rId3">
            <a:lum bright="30000"/>
          </a:blip>
          <a:srcRect l="1924" t="6956" r="6963" b="24005"/>
          <a:stretch>
            <a:fillRect/>
          </a:stretch>
        </p:blipFill>
        <p:spPr bwMode="auto">
          <a:xfrm>
            <a:off x="4500562" y="3643314"/>
            <a:ext cx="4357718" cy="3024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 descr="img682"/>
          <p:cNvPicPr>
            <a:picLocks noChangeAspect="1" noChangeArrowheads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 bwMode="auto">
          <a:xfrm>
            <a:off x="6357950" y="214290"/>
            <a:ext cx="2571768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796908"/>
          </a:xfrm>
        </p:spPr>
        <p:txBody>
          <a:bodyPr/>
          <a:lstStyle/>
          <a:p>
            <a:r>
              <a:rPr lang="ru-RU" b="1" i="1" dirty="0" smtClean="0"/>
              <a:t>Скульптура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214422"/>
            <a:ext cx="3643338" cy="535785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  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Скульптура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– вид изобразительного искусства, произведения которого имеют трехмерный объем. Эти произведения (статуи, бюсты, рельефы и т.п.) выполняются из твердых или пластических материалов.</a:t>
            </a:r>
            <a:endParaRPr lang="ru-RU" dirty="0"/>
          </a:p>
        </p:txBody>
      </p:sp>
      <p:pic>
        <p:nvPicPr>
          <p:cNvPr id="5" name="Picture 4" descr="img6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4379923" cy="295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0" descr="http://donatelo.ru/txt/img/03ma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2643174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2" descr="МЕДНЫЙ ВСАДНИ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071802" y="1142984"/>
            <a:ext cx="2428892" cy="237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4543460" cy="1143000"/>
          </a:xfrm>
        </p:spPr>
        <p:txBody>
          <a:bodyPr/>
          <a:lstStyle/>
          <a:p>
            <a:r>
              <a:rPr lang="ru-RU" b="1" i="1" dirty="0" smtClean="0"/>
              <a:t>Скульптура: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643050"/>
            <a:ext cx="371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</a:rPr>
              <a:t>Рельефная скульптура </a:t>
            </a: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– объемное изображение, расположенное на плоскости.</a:t>
            </a:r>
          </a:p>
          <a:p>
            <a:pPr>
              <a:buFont typeface="Arial" pitchFamily="34" charset="0"/>
              <a:buChar char="•"/>
            </a:pP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</a:rPr>
              <a:t>Круглая скульптура </a:t>
            </a: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свободно располагается в реальном пространстве. Её можно обойти вокруг.</a:t>
            </a:r>
            <a:endParaRPr lang="ru-RU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Picture 4" descr="img697"/>
          <p:cNvPicPr>
            <a:picLocks noChangeAspect="1" noChangeArrowheads="1"/>
          </p:cNvPicPr>
          <p:nvPr/>
        </p:nvPicPr>
        <p:blipFill>
          <a:blip r:embed="rId2">
            <a:lum bright="12000" contrast="12000"/>
          </a:blip>
          <a:srcRect/>
          <a:stretch>
            <a:fillRect/>
          </a:stretch>
        </p:blipFill>
        <p:spPr bwMode="auto">
          <a:xfrm>
            <a:off x="6215074" y="3071810"/>
            <a:ext cx="260666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img69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14290"/>
            <a:ext cx="3889373" cy="2668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286544" cy="868346"/>
          </a:xfrm>
        </p:spPr>
        <p:txBody>
          <a:bodyPr/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Архитектура</a:t>
            </a:r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2132" y="1600200"/>
            <a:ext cx="3114668" cy="4972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     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</a:rPr>
              <a:t>Архитектура </a:t>
            </a:r>
            <a:r>
              <a:rPr lang="ru-RU" sz="2600" i="1" dirty="0" smtClean="0">
                <a:solidFill>
                  <a:schemeClr val="bg2">
                    <a:lumMod val="10000"/>
                  </a:schemeClr>
                </a:solidFill>
              </a:rPr>
              <a:t>– зодчество, искусство проектировать и строить. Это создание зданий, скверов, парков, создание новых городов и реконструкция старых</a:t>
            </a:r>
          </a:p>
          <a:p>
            <a:endParaRPr lang="ru-RU" dirty="0"/>
          </a:p>
        </p:txBody>
      </p:sp>
      <p:pic>
        <p:nvPicPr>
          <p:cNvPr id="6" name="Picture 4" descr="img691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14282" y="3429000"/>
            <a:ext cx="4500594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Файл:Spain.Barcelona.Casa.Mi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3357586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0" descr="КАЗАНСКИЙ КРЕМЛЬ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643174" y="1928802"/>
            <a:ext cx="2952750" cy="259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274638"/>
            <a:ext cx="635795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Декоративно – прикладное искусство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8" y="1600200"/>
            <a:ext cx="3143272" cy="461488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990000"/>
                </a:solidFill>
              </a:rPr>
              <a:t>    </a:t>
            </a:r>
            <a:r>
              <a:rPr lang="ru-RU" sz="3100" b="1" i="1" dirty="0" smtClean="0">
                <a:solidFill>
                  <a:schemeClr val="bg2">
                    <a:lumMod val="10000"/>
                  </a:schemeClr>
                </a:solidFill>
              </a:rPr>
              <a:t>Декоративно-прикладное искусство </a:t>
            </a:r>
            <a:r>
              <a:rPr lang="ru-RU" sz="3100" i="1" dirty="0" smtClean="0">
                <a:solidFill>
                  <a:schemeClr val="bg2">
                    <a:lumMod val="10000"/>
                  </a:schemeClr>
                </a:solidFill>
              </a:rPr>
              <a:t>– создание художественных изделий, имеющих практическое назначение в быту  (посуда, мебель, одежда, украшения и т.д.)</a:t>
            </a:r>
          </a:p>
          <a:p>
            <a:endParaRPr lang="ru-RU" dirty="0"/>
          </a:p>
        </p:txBody>
      </p:sp>
      <p:pic>
        <p:nvPicPr>
          <p:cNvPr id="8" name="Picture 9" descr="ГЖЕЛЬ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285728"/>
            <a:ext cx="2714644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2" descr="ЖОСТОВО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643174" y="2143116"/>
            <a:ext cx="3286148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1" descr="ДЫМКА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282" y="4286256"/>
            <a:ext cx="3071834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Декоративно – прикладное искусство</a:t>
            </a:r>
            <a:endParaRPr lang="ru-RU" dirty="0"/>
          </a:p>
        </p:txBody>
      </p:sp>
      <p:pic>
        <p:nvPicPr>
          <p:cNvPr id="6" name="Picture 6" descr="http://bibliotekar.ru/rusSvadba/22.files/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2157412" cy="511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0" descr="ГОРОДЕ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28860" y="4143380"/>
            <a:ext cx="371477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http://img-fotki.yandex.ru/get/5908/tsf-sa.71/0_5de1f_5bb50ffd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1357298"/>
            <a:ext cx="350046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http://pochemuha.ru/wp-content/uploads/2011/02/dekorativnoe-stekl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1214422"/>
            <a:ext cx="2743200" cy="538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Жанры изобразительного искусства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34" y="1600201"/>
            <a:ext cx="8001056" cy="247174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b="1" i="1" dirty="0" smtClean="0"/>
              <a:t>Жанр</a:t>
            </a:r>
            <a:r>
              <a:rPr lang="ru-RU" i="1" dirty="0" smtClean="0"/>
              <a:t> – в теории изобразительного искусства область искусства, ограниченная кругом тем, предметов изображения, авторским отношением к предмету.</a:t>
            </a:r>
          </a:p>
          <a:p>
            <a:pPr algn="just">
              <a:buNone/>
            </a:pPr>
            <a:r>
              <a:rPr lang="ru-RU" i="1" dirty="0" smtClean="0"/>
              <a:t>           Термин «жанр» произошел от французского – вид, род. Первые самостоятельные жанры появились в Нидерландах в 16 веке.</a:t>
            </a:r>
            <a:endParaRPr lang="ru-RU" i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71942"/>
            <a:ext cx="278608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357694"/>
            <a:ext cx="2857520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714752"/>
            <a:ext cx="2428892" cy="2928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8671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Жанры изобразительного искусства: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Исторический</a:t>
            </a:r>
          </a:p>
          <a:p>
            <a:r>
              <a:rPr lang="ru-RU" i="1" dirty="0" smtClean="0"/>
              <a:t>Мифологический, религиозный</a:t>
            </a:r>
          </a:p>
          <a:p>
            <a:r>
              <a:rPr lang="ru-RU" i="1" dirty="0" smtClean="0"/>
              <a:t>Батальный</a:t>
            </a:r>
          </a:p>
          <a:p>
            <a:r>
              <a:rPr lang="ru-RU" i="1" dirty="0" smtClean="0"/>
              <a:t>Портрет</a:t>
            </a:r>
          </a:p>
          <a:p>
            <a:r>
              <a:rPr lang="ru-RU" i="1" dirty="0" smtClean="0"/>
              <a:t>Пейзаж</a:t>
            </a:r>
          </a:p>
          <a:p>
            <a:r>
              <a:rPr lang="ru-RU" i="1" dirty="0" smtClean="0"/>
              <a:t>Натюрморт</a:t>
            </a:r>
          </a:p>
          <a:p>
            <a:r>
              <a:rPr lang="ru-RU" i="1" dirty="0" smtClean="0"/>
              <a:t>Бытовой</a:t>
            </a:r>
          </a:p>
          <a:p>
            <a:r>
              <a:rPr lang="ru-RU" i="1" dirty="0" smtClean="0"/>
              <a:t>Марина</a:t>
            </a:r>
          </a:p>
          <a:p>
            <a:r>
              <a:rPr lang="ru-RU" i="1" dirty="0" smtClean="0"/>
              <a:t>Анималистический</a:t>
            </a:r>
          </a:p>
          <a:p>
            <a:r>
              <a:rPr lang="ru-RU" i="1" dirty="0" smtClean="0"/>
              <a:t>Интерьер</a:t>
            </a:r>
            <a:endParaRPr lang="ru-RU" i="1" dirty="0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5129212"/>
            <a:ext cx="2305049" cy="158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/>
          <a:srcRect l="7101" r="7861" b="6667"/>
          <a:stretch>
            <a:fillRect/>
          </a:stretch>
        </p:blipFill>
        <p:spPr bwMode="auto">
          <a:xfrm>
            <a:off x="7286644" y="214290"/>
            <a:ext cx="1657350" cy="21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4"/>
          <a:srcRect l="18675" t="1643" r="1831" b="8890"/>
          <a:stretch>
            <a:fillRect/>
          </a:stretch>
        </p:blipFill>
        <p:spPr bwMode="auto">
          <a:xfrm>
            <a:off x="3571868" y="1428736"/>
            <a:ext cx="2374901" cy="3524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5"/>
          <a:srcRect l="6940" t="1776" r="4695" b="12509"/>
          <a:stretch>
            <a:fillRect/>
          </a:stretch>
        </p:blipFill>
        <p:spPr bwMode="auto">
          <a:xfrm>
            <a:off x="6929454" y="4000504"/>
            <a:ext cx="2000264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 b="8585"/>
          <a:stretch>
            <a:fillRect/>
          </a:stretch>
        </p:blipFill>
        <p:spPr>
          <a:xfrm>
            <a:off x="5357818" y="3643314"/>
            <a:ext cx="2457450" cy="189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7"/>
          <a:srcRect t="56281" r="6735" b="4845"/>
          <a:stretch>
            <a:fillRect/>
          </a:stretch>
        </p:blipFill>
        <p:spPr bwMode="auto">
          <a:xfrm>
            <a:off x="6286512" y="2214554"/>
            <a:ext cx="2484438" cy="162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/>
          <a:srcRect b="14983"/>
          <a:stretch>
            <a:fillRect/>
          </a:stretch>
        </p:blipFill>
        <p:spPr>
          <a:xfrm>
            <a:off x="5500694" y="928670"/>
            <a:ext cx="2098675" cy="158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74638"/>
            <a:ext cx="5543560" cy="868346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Исторический жанр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00694" y="1357298"/>
            <a:ext cx="3186106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   Исторический жанр </a:t>
            </a:r>
            <a:r>
              <a:rPr lang="ru-RU" i="1" dirty="0" smtClean="0"/>
              <a:t>– это произведения искусства, в которых отражены реальные исторические персонажи или события.</a:t>
            </a:r>
            <a:endParaRPr lang="ru-RU" i="1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214290"/>
            <a:ext cx="2928958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 l="48323" r="2924" b="2237"/>
          <a:stretch>
            <a:fillRect/>
          </a:stretch>
        </p:blipFill>
        <p:spPr>
          <a:xfrm>
            <a:off x="214282" y="2643182"/>
            <a:ext cx="2947991" cy="3479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http://i053.radikal.ru/1103/3a/c8e3b72f02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4357694"/>
            <a:ext cx="350046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/>
          <a:srcRect b="9590"/>
          <a:stretch>
            <a:fillRect/>
          </a:stretch>
        </p:blipFill>
        <p:spPr bwMode="auto">
          <a:xfrm>
            <a:off x="2643174" y="1571612"/>
            <a:ext cx="3114677" cy="2274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274638"/>
            <a:ext cx="5715008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Мифологический жанр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Мифологический жанр </a:t>
            </a:r>
            <a:r>
              <a:rPr lang="ru-RU" i="1" dirty="0" smtClean="0"/>
              <a:t>– это произведения искусства, в которых отражены мифологические сюжеты.</a:t>
            </a:r>
            <a:endParaRPr lang="ru-RU" i="1" dirty="0"/>
          </a:p>
        </p:txBody>
      </p:sp>
      <p:pic>
        <p:nvPicPr>
          <p:cNvPr id="5" name="Picture 4" descr="http://nearyou.ru/vvasnetsov/tivan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021012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/>
          <a:srcRect b="7680"/>
          <a:stretch>
            <a:fillRect/>
          </a:stretch>
        </p:blipFill>
        <p:spPr bwMode="auto">
          <a:xfrm>
            <a:off x="5786446" y="4643446"/>
            <a:ext cx="3143272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857628"/>
            <a:ext cx="3857652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http://nearyou.ru/vvasnetsov/talen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1428736"/>
            <a:ext cx="2357454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0"/>
            <a:ext cx="6286512" cy="1000108"/>
          </a:xfrm>
        </p:spPr>
        <p:txBody>
          <a:bodyPr/>
          <a:lstStyle/>
          <a:p>
            <a:r>
              <a:rPr lang="ru-RU" b="1" i="1" dirty="0" smtClean="0"/>
              <a:t>Батальный жанр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2132" y="1428736"/>
            <a:ext cx="3257544" cy="5257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i="1" dirty="0" smtClean="0"/>
              <a:t>    Батальный жанр </a:t>
            </a:r>
            <a:r>
              <a:rPr lang="ru-RU" i="1" dirty="0" smtClean="0"/>
              <a:t>– это произведения искусства, в которых отражены военные эпизоды. Художник, который пишет на батальные темы, называется баталистом.</a:t>
            </a:r>
            <a:endParaRPr lang="ru-RU" i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071834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http://cultinfo.ru/fulltext/1/001/010/001/2484959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857628"/>
            <a:ext cx="4429124" cy="278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1071546"/>
            <a:ext cx="2719387" cy="3452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2547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Портрет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00108"/>
            <a:ext cx="4038600" cy="557216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i="1" dirty="0" smtClean="0"/>
              <a:t>    Портрет </a:t>
            </a:r>
            <a:r>
              <a:rPr lang="ru-RU" i="1" dirty="0" smtClean="0"/>
              <a:t>– это изображение человека в скульптуре, живописи, графике. Портреты, написанные художниками, доносят до нас образы людей прошедших эпох.</a:t>
            </a:r>
          </a:p>
          <a:p>
            <a:pPr>
              <a:buNone/>
            </a:pPr>
            <a:r>
              <a:rPr lang="ru-RU" b="1" i="1" dirty="0" smtClean="0"/>
              <a:t>     Виды портретов:</a:t>
            </a:r>
          </a:p>
          <a:p>
            <a:pPr marL="985838" lvl="1" indent="-514350">
              <a:buFont typeface="Arial" pitchFamily="34" charset="0"/>
              <a:buChar char="•"/>
            </a:pPr>
            <a:r>
              <a:rPr lang="ru-RU" sz="2800" i="1" dirty="0" smtClean="0"/>
              <a:t>Парадный;</a:t>
            </a:r>
          </a:p>
          <a:p>
            <a:pPr marL="985838" lvl="1" indent="-514350">
              <a:buFont typeface="Arial" pitchFamily="34" charset="0"/>
              <a:buChar char="•"/>
            </a:pPr>
            <a:r>
              <a:rPr lang="ru-RU" sz="2800" i="1" dirty="0" smtClean="0"/>
              <a:t>Камерный; </a:t>
            </a:r>
          </a:p>
          <a:p>
            <a:pPr marL="966788" lvl="1" indent="-495300">
              <a:buFont typeface="Arial" pitchFamily="34" charset="0"/>
              <a:buChar char="•"/>
            </a:pPr>
            <a:r>
              <a:rPr lang="ru-RU" sz="2800" i="1" dirty="0" smtClean="0"/>
              <a:t>Психологический; </a:t>
            </a:r>
          </a:p>
          <a:p>
            <a:pPr marL="966788" lvl="1" indent="-495300">
              <a:buFont typeface="Arial" pitchFamily="34" charset="0"/>
              <a:buChar char="•"/>
            </a:pPr>
            <a:r>
              <a:rPr lang="ru-RU" sz="2800" i="1" dirty="0" smtClean="0"/>
              <a:t>Социальный;</a:t>
            </a:r>
          </a:p>
          <a:p>
            <a:pPr marL="966788" lvl="1" indent="-495300">
              <a:buFont typeface="Arial" pitchFamily="34" charset="0"/>
              <a:buChar char="•"/>
            </a:pPr>
            <a:r>
              <a:rPr lang="ru-RU" sz="2800" i="1" dirty="0" smtClean="0"/>
              <a:t>Индивидуальный, двойной, групповой.</a:t>
            </a:r>
          </a:p>
          <a:p>
            <a:pPr>
              <a:buNone/>
            </a:pPr>
            <a:endParaRPr lang="ru-RU" i="1" dirty="0"/>
          </a:p>
        </p:txBody>
      </p:sp>
      <p:pic>
        <p:nvPicPr>
          <p:cNvPr id="8" name="Рисунок 7" descr="180px-Jan_van_Eyck_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743200" cy="3763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96px-Natalia_Pushkin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14290"/>
            <a:ext cx="18288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120px-Francisco_de_Goya_y_Lucientes_05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4500570"/>
            <a:ext cx="2714644" cy="2147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94px-Borovikovsky_maria_Lopukhin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2071678"/>
            <a:ext cx="1651000" cy="210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 descr="brullov_vsadnitsa_opt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14282" y="3929066"/>
            <a:ext cx="188277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830510s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71670" y="2857496"/>
            <a:ext cx="1528763" cy="216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714876" cy="868346"/>
          </a:xfrm>
        </p:spPr>
        <p:txBody>
          <a:bodyPr/>
          <a:lstStyle/>
          <a:p>
            <a:r>
              <a:rPr lang="ru-RU" b="1" i="1" dirty="0" smtClean="0"/>
              <a:t>Пейзаж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142984"/>
            <a:ext cx="3857620" cy="550072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     Пейзаж </a:t>
            </a:r>
            <a:r>
              <a:rPr lang="ru-RU" i="1" dirty="0" smtClean="0"/>
              <a:t>– картина, в которой природа стала её главным содержанием. Как самостоятельный жанр пейзаж возник в Голландии. Пейзажная живопись разнообразна. Есть пейзажи, точно передающие те или иные уголки природы, в других тонко передано состояние. Еще есть фантастические пейзажи.</a:t>
            </a:r>
            <a:endParaRPr lang="ru-RU" i="1" dirty="0"/>
          </a:p>
        </p:txBody>
      </p:sp>
      <p:pic>
        <p:nvPicPr>
          <p:cNvPr id="5" name="Picture 2" descr="http://ruslandscape.narod.ru/gal1/1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421484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6" descr="http://newclassics.ru/images/material-images/1/01_nikireev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14686"/>
            <a:ext cx="4071966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0" descr="17-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357430"/>
            <a:ext cx="2428892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329114" cy="939784"/>
          </a:xfrm>
        </p:spPr>
        <p:txBody>
          <a:bodyPr/>
          <a:lstStyle/>
          <a:p>
            <a:r>
              <a:rPr lang="ru-RU" b="1" i="1" dirty="0" smtClean="0"/>
              <a:t>Натюрморт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528641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Натюрморт </a:t>
            </a:r>
            <a:r>
              <a:rPr lang="ru-RU" i="1" dirty="0" smtClean="0"/>
              <a:t>–это картины, героями которых являются различные предметы обихода, фрукты, цветы или снедь (рыба, дичь и т.д.) Термин «натюрморт» произошел от французского слова, буквально означающего «мертвая природа». </a:t>
            </a:r>
            <a:endParaRPr lang="ru-RU" i="1" dirty="0"/>
          </a:p>
        </p:txBody>
      </p:sp>
      <p:pic>
        <p:nvPicPr>
          <p:cNvPr id="5" name="Picture 2" descr="http://sunny-art.ru/wp-content/uploads/2009/11/van_go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643182"/>
            <a:ext cx="3286116" cy="3160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/>
          <a:srcRect l="23465" t="3394" r="7510" b="7541"/>
          <a:stretch>
            <a:fillRect/>
          </a:stretch>
        </p:blipFill>
        <p:spPr bwMode="auto">
          <a:xfrm>
            <a:off x="2643174" y="3714752"/>
            <a:ext cx="2228853" cy="2922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" descr="D:\Лена\Презентации\#5-6\2\12. Поль Сезанн. Яблоки и апельсины. Ок. 18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371477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274638"/>
            <a:ext cx="5715008" cy="1143000"/>
          </a:xfrm>
        </p:spPr>
        <p:txBody>
          <a:bodyPr/>
          <a:lstStyle/>
          <a:p>
            <a:r>
              <a:rPr lang="ru-RU" b="1" i="1" dirty="0" smtClean="0"/>
              <a:t>Бытовой жанр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Бытовой жанр </a:t>
            </a:r>
            <a:r>
              <a:rPr lang="ru-RU" i="1" dirty="0" smtClean="0"/>
              <a:t>– это картины, на которых отражены эпизоды из повседневной жизни людей.</a:t>
            </a:r>
            <a:endParaRPr lang="ru-RU" i="1" dirty="0"/>
          </a:p>
        </p:txBody>
      </p:sp>
      <p:pic>
        <p:nvPicPr>
          <p:cNvPr id="5" name="Picture 4" descr="Я. Вермер Делфтский. «Служанка с кувшином молока». Ок. 1658 г. Государственный музей. Амстерда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419475" cy="383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/>
          <a:srcRect l="3706" t="3865" r="2068" b="14189"/>
          <a:stretch>
            <a:fillRect/>
          </a:stretch>
        </p:blipFill>
        <p:spPr bwMode="auto">
          <a:xfrm>
            <a:off x="5286380" y="4429132"/>
            <a:ext cx="3556007" cy="2200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 b="13097"/>
          <a:stretch>
            <a:fillRect/>
          </a:stretch>
        </p:blipFill>
        <p:spPr>
          <a:xfrm>
            <a:off x="214282" y="4286256"/>
            <a:ext cx="4357718" cy="2324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/>
          <a:srcRect l="29820" r="1430"/>
          <a:stretch>
            <a:fillRect/>
          </a:stretch>
        </p:blipFill>
        <p:spPr bwMode="auto">
          <a:xfrm>
            <a:off x="2500298" y="1928802"/>
            <a:ext cx="2478319" cy="314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85728"/>
            <a:ext cx="4214842" cy="1143000"/>
          </a:xfrm>
        </p:spPr>
        <p:txBody>
          <a:bodyPr/>
          <a:lstStyle/>
          <a:p>
            <a:r>
              <a:rPr lang="ru-RU" b="1" i="1" dirty="0" smtClean="0"/>
              <a:t>Марина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42" y="1600200"/>
            <a:ext cx="3471858" cy="4525963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 Марина</a:t>
            </a:r>
            <a:r>
              <a:rPr lang="ru-RU" i="1" dirty="0" smtClean="0"/>
              <a:t> – это произведения искусства, на которых изображено море. </a:t>
            </a:r>
          </a:p>
          <a:p>
            <a:pPr>
              <a:buNone/>
            </a:pPr>
            <a:r>
              <a:rPr lang="ru-RU" i="1" dirty="0" smtClean="0"/>
              <a:t>    Художник, который пишет море, называется маринистом.</a:t>
            </a:r>
            <a:endParaRPr lang="ru-RU" i="1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/>
          <a:srcRect l="7686" t="6667" b="11188"/>
          <a:stretch>
            <a:fillRect/>
          </a:stretch>
        </p:blipFill>
        <p:spPr bwMode="auto">
          <a:xfrm>
            <a:off x="285720" y="285728"/>
            <a:ext cx="4071966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8" descr="АЙВАЗОВСКИЙ 9 ВАЛ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20" y="4000504"/>
            <a:ext cx="3594105" cy="2620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285992"/>
            <a:ext cx="320516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74638"/>
            <a:ext cx="6072198" cy="65403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Анималистический жанр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29256" y="1071546"/>
            <a:ext cx="3328982" cy="328614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Анималистический жанр </a:t>
            </a:r>
            <a:r>
              <a:rPr lang="ru-RU" i="1" dirty="0" smtClean="0"/>
              <a:t>– это произведения искусства, на которых изображены животные.</a:t>
            </a:r>
            <a:endParaRPr lang="ru-RU" i="1" dirty="0"/>
          </a:p>
        </p:txBody>
      </p:sp>
      <p:pic>
        <p:nvPicPr>
          <p:cNvPr id="5" name="Picture 6" descr="http://dic.academic.ru/pictures/wiki/files/70/Franz_Marc_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14290"/>
            <a:ext cx="257176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 l="14003" t="6694" r="11455" b="17694"/>
          <a:stretch>
            <a:fillRect/>
          </a:stretch>
        </p:blipFill>
        <p:spPr bwMode="auto">
          <a:xfrm>
            <a:off x="3000364" y="1142984"/>
            <a:ext cx="2000234" cy="2444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/>
          <a:srcRect l="5727" t="23900" r="1416" b="50339"/>
          <a:stretch>
            <a:fillRect/>
          </a:stretch>
        </p:blipFill>
        <p:spPr bwMode="auto">
          <a:xfrm>
            <a:off x="5500694" y="4286256"/>
            <a:ext cx="3424265" cy="2355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/>
          <a:srcRect l="4652" t="12289" r="31311" b="29622"/>
          <a:stretch>
            <a:fillRect/>
          </a:stretch>
        </p:blipFill>
        <p:spPr bwMode="auto">
          <a:xfrm>
            <a:off x="285720" y="3571876"/>
            <a:ext cx="2428892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/>
          <a:srcRect l="3261" t="72194" r="32703" b="1935"/>
          <a:stretch>
            <a:fillRect/>
          </a:stretch>
        </p:blipFill>
        <p:spPr bwMode="auto">
          <a:xfrm>
            <a:off x="2571736" y="3786190"/>
            <a:ext cx="314327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00528" cy="939784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Интерьер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43570" y="1285860"/>
            <a:ext cx="3286148" cy="484030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Интерьер</a:t>
            </a:r>
            <a:r>
              <a:rPr lang="ru-RU" i="1" dirty="0" smtClean="0"/>
              <a:t> – изображение внутреннего убранства архитектурного сооружения.</a:t>
            </a:r>
            <a:endParaRPr lang="ru-RU" i="1" dirty="0"/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292895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143380"/>
            <a:ext cx="414340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4071942"/>
            <a:ext cx="3738581" cy="250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285992"/>
            <a:ext cx="2428892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1357298"/>
            <a:ext cx="228600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78" y="3000372"/>
            <a:ext cx="228600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071570"/>
          </a:xfrm>
        </p:spPr>
        <p:txBody>
          <a:bodyPr/>
          <a:lstStyle/>
          <a:p>
            <a:r>
              <a:rPr lang="ru-RU" b="1" i="1" dirty="0" smtClean="0"/>
              <a:t>Спасибо за внимание</a:t>
            </a:r>
            <a:endParaRPr lang="ru-RU" b="1" i="1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14488"/>
            <a:ext cx="61912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279</TotalTime>
  <Words>663</Words>
  <Application>Microsoft Office PowerPoint</Application>
  <PresentationFormat>Экран (4:3)</PresentationFormat>
  <Paragraphs>75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Constantia</vt:lpstr>
      <vt:lpstr>Тема Office</vt:lpstr>
      <vt:lpstr>Виды и жанры изобразительного искусства</vt:lpstr>
      <vt:lpstr>Презентация PowerPoint</vt:lpstr>
      <vt:lpstr>Презентация PowerPoint</vt:lpstr>
      <vt:lpstr>Виды изобразительного искусства:</vt:lpstr>
      <vt:lpstr>Живопись</vt:lpstr>
      <vt:lpstr>Живопись</vt:lpstr>
      <vt:lpstr>Графика</vt:lpstr>
      <vt:lpstr>Графика: </vt:lpstr>
      <vt:lpstr>Скульптура</vt:lpstr>
      <vt:lpstr>Скульптура:</vt:lpstr>
      <vt:lpstr>Архитектура</vt:lpstr>
      <vt:lpstr>Декоративно – прикладное искусство</vt:lpstr>
      <vt:lpstr>Декоративно – прикладное искусство</vt:lpstr>
      <vt:lpstr>Жанры изобразительного искусства</vt:lpstr>
      <vt:lpstr>Жанры изобразительного искусства:</vt:lpstr>
      <vt:lpstr>Исторический жанр</vt:lpstr>
      <vt:lpstr>Мифологический жанр</vt:lpstr>
      <vt:lpstr>Батальный жанр</vt:lpstr>
      <vt:lpstr>Портрет</vt:lpstr>
      <vt:lpstr>Пейзаж</vt:lpstr>
      <vt:lpstr>Натюрморт</vt:lpstr>
      <vt:lpstr>Бытовой жанр</vt:lpstr>
      <vt:lpstr>Марина</vt:lpstr>
      <vt:lpstr>Анималистический жанр</vt:lpstr>
      <vt:lpstr>Интерьер</vt:lpstr>
      <vt:lpstr>Спасибо за внимание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и жанры изобразительного искусства</dc:title>
  <dc:creator>5040</dc:creator>
  <cp:lastModifiedBy>ПК-4</cp:lastModifiedBy>
  <cp:revision>41</cp:revision>
  <dcterms:created xsi:type="dcterms:W3CDTF">2013-02-16T17:41:04Z</dcterms:created>
  <dcterms:modified xsi:type="dcterms:W3CDTF">2022-06-07T03:16:20Z</dcterms:modified>
</cp:coreProperties>
</file>